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69" r:id="rId3"/>
    <p:sldId id="275" r:id="rId4"/>
    <p:sldId id="271" r:id="rId5"/>
    <p:sldId id="272" r:id="rId6"/>
    <p:sldId id="273" r:id="rId7"/>
    <p:sldId id="283" r:id="rId8"/>
    <p:sldId id="274" r:id="rId9"/>
    <p:sldId id="276" r:id="rId10"/>
    <p:sldId id="277" r:id="rId11"/>
    <p:sldId id="279" r:id="rId12"/>
    <p:sldId id="278" r:id="rId13"/>
    <p:sldId id="280" r:id="rId14"/>
    <p:sldId id="281" r:id="rId15"/>
    <p:sldId id="282" r:id="rId16"/>
    <p:sldId id="327" r:id="rId17"/>
    <p:sldId id="313" r:id="rId18"/>
    <p:sldId id="314" r:id="rId19"/>
    <p:sldId id="316" r:id="rId20"/>
    <p:sldId id="317" r:id="rId21"/>
    <p:sldId id="318" r:id="rId22"/>
    <p:sldId id="319" r:id="rId23"/>
    <p:sldId id="321" r:id="rId24"/>
    <p:sldId id="322" r:id="rId25"/>
    <p:sldId id="326" r:id="rId26"/>
    <p:sldId id="324" r:id="rId27"/>
    <p:sldId id="265" r:id="rId28"/>
  </p:sldIdLst>
  <p:sldSz cx="12192000" cy="6858000"/>
  <p:notesSz cx="7102475" cy="10233025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tilisateur de Microsoft Office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3C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22" autoAdjust="0"/>
    <p:restoredTop sz="93694"/>
  </p:normalViewPr>
  <p:slideViewPr>
    <p:cSldViewPr snapToGrid="0">
      <p:cViewPr varScale="1">
        <p:scale>
          <a:sx n="146" d="100"/>
          <a:sy n="146" d="100"/>
        </p:scale>
        <p:origin x="456" y="-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9" d="100"/>
          <a:sy n="49" d="100"/>
        </p:scale>
        <p:origin x="295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2725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64F27-2B87-4A92-865E-F6090B62F5B7}" type="datetimeFigureOut">
              <a:rPr lang="fr-FR" smtClean="0"/>
              <a:t>31/01/2021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0263"/>
            <a:ext cx="3078163" cy="5127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2725" y="9720263"/>
            <a:ext cx="3078163" cy="5127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410D7B-8905-44E0-9604-1D65C0D15D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5038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342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51342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2DA49B82-12AB-4119-8748-049626F8A451}" type="datetimeFigureOut">
              <a:rPr lang="fr-FR" smtClean="0"/>
              <a:t>31/01/2021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7275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19598"/>
            <a:ext cx="3077739" cy="51342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3092" y="9719598"/>
            <a:ext cx="3077739" cy="51342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3A0C8B45-E0C3-4424-B086-182EFC0CC9D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8353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08534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8997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4805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5041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TP </a:t>
            </a:r>
            <a:r>
              <a:rPr lang="fr-FR" dirty="0" err="1"/>
              <a:t>cordova</a:t>
            </a:r>
            <a:r>
              <a:rPr lang="fr-FR" dirty="0"/>
              <a:t>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83458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TP </a:t>
            </a:r>
            <a:r>
              <a:rPr lang="fr-FR" dirty="0" err="1"/>
              <a:t>cordova</a:t>
            </a:r>
            <a:r>
              <a:rPr lang="fr-FR" dirty="0"/>
              <a:t>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40424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TP </a:t>
            </a:r>
            <a:r>
              <a:rPr lang="fr-FR"/>
              <a:t>angular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8443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TP </a:t>
            </a:r>
            <a:r>
              <a:rPr lang="fr-FR" dirty="0" err="1"/>
              <a:t>angular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17908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TP </a:t>
            </a:r>
            <a:r>
              <a:rPr lang="fr-FR" dirty="0" err="1"/>
              <a:t>angular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2673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TP </a:t>
            </a:r>
            <a:r>
              <a:rPr lang="fr-FR" dirty="0" err="1"/>
              <a:t>angular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9226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TP </a:t>
            </a:r>
            <a:r>
              <a:rPr lang="fr-FR" dirty="0" err="1"/>
              <a:t>angular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411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81810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TP </a:t>
            </a:r>
            <a:r>
              <a:rPr lang="fr-FR" dirty="0" err="1"/>
              <a:t>angular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59382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TP </a:t>
            </a:r>
            <a:r>
              <a:rPr lang="fr-FR" dirty="0" err="1"/>
              <a:t>angular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41905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TP </a:t>
            </a:r>
            <a:r>
              <a:rPr lang="fr-FR" dirty="0" err="1"/>
              <a:t>angular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6779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TP </a:t>
            </a:r>
            <a:r>
              <a:rPr lang="fr-FR" dirty="0" err="1"/>
              <a:t>angular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3978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TP </a:t>
            </a:r>
            <a:r>
              <a:rPr lang="fr-FR" dirty="0" err="1"/>
              <a:t>angular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0273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7405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4347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4272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1432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4949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1910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8790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6ED88-39AC-41CA-A46C-8014A0E6634C}" type="datetime1">
              <a:rPr lang="fr-FR" smtClean="0"/>
              <a:t>31/01/2021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735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EB53-478A-48A9-A197-E47653EFFDDE}" type="datetime1">
              <a:rPr lang="fr-FR" smtClean="0"/>
              <a:t>31/01/2021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6566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DBA8-8A86-4558-AF48-D23FA259081A}" type="datetime1">
              <a:rPr lang="fr-FR" smtClean="0"/>
              <a:t>31/01/2021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5244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21818" y="365125"/>
            <a:ext cx="8831981" cy="626277"/>
          </a:xfrm>
        </p:spPr>
        <p:txBody>
          <a:bodyPr/>
          <a:lstStyle>
            <a:lvl1pPr algn="r"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98386"/>
            <a:ext cx="10515600" cy="4351338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4400"/>
            <a:ext cx="2743200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>
                <a:solidFill>
                  <a:srgbClr val="FFC000"/>
                </a:solidFill>
              </a:defRPr>
            </a:lvl1pPr>
          </a:lstStyle>
          <a:p>
            <a:r>
              <a:rPr lang="fr-FR" dirty="0"/>
              <a:t>www.diginamic.fr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C000"/>
                </a:solidFill>
              </a:defRPr>
            </a:lvl1pPr>
          </a:lstStyle>
          <a:p>
            <a:fld id="{5D1E0A49-E414-4FEF-9712-1A880A41AA80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7" name="Group 28"/>
          <p:cNvGrpSpPr>
            <a:grpSpLocks/>
          </p:cNvGrpSpPr>
          <p:nvPr userDrawn="1"/>
        </p:nvGrpSpPr>
        <p:grpSpPr bwMode="auto">
          <a:xfrm>
            <a:off x="0" y="6154524"/>
            <a:ext cx="12192007" cy="1766122"/>
            <a:chOff x="322" y="12993"/>
            <a:chExt cx="11906" cy="3095"/>
          </a:xfrm>
        </p:grpSpPr>
        <p:sp>
          <p:nvSpPr>
            <p:cNvPr id="8" name="Rectangle 7"/>
            <p:cNvSpPr>
              <a:spLocks noChangeArrowheads="1"/>
            </p:cNvSpPr>
            <p:nvPr userDrawn="1"/>
          </p:nvSpPr>
          <p:spPr bwMode="auto">
            <a:xfrm>
              <a:off x="322" y="12993"/>
              <a:ext cx="11906" cy="1237"/>
            </a:xfrm>
            <a:prstGeom prst="rect">
              <a:avLst/>
            </a:prstGeom>
            <a:solidFill>
              <a:srgbClr val="003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fr-FR"/>
            </a:p>
          </p:txBody>
        </p:sp>
        <p:cxnSp>
          <p:nvCxnSpPr>
            <p:cNvPr id="10" name="Line 37"/>
            <p:cNvCxnSpPr>
              <a:cxnSpLocks noChangeShapeType="1"/>
            </p:cNvCxnSpPr>
            <p:nvPr userDrawn="1"/>
          </p:nvCxnSpPr>
          <p:spPr bwMode="auto">
            <a:xfrm>
              <a:off x="1270" y="16088"/>
              <a:ext cx="351" cy="0"/>
            </a:xfrm>
            <a:prstGeom prst="line">
              <a:avLst/>
            </a:prstGeom>
            <a:noFill/>
            <a:ln w="2413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Line 36"/>
            <p:cNvCxnSpPr>
              <a:cxnSpLocks noChangeShapeType="1"/>
            </p:cNvCxnSpPr>
            <p:nvPr userDrawn="1"/>
          </p:nvCxnSpPr>
          <p:spPr bwMode="auto">
            <a:xfrm>
              <a:off x="1270" y="16068"/>
              <a:ext cx="350" cy="0"/>
            </a:xfrm>
            <a:prstGeom prst="line">
              <a:avLst/>
            </a:prstGeom>
            <a:noFill/>
            <a:ln w="127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5" y="122720"/>
            <a:ext cx="2427443" cy="71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62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258E3-9141-41F2-B6B8-09EA1D2AB9BC}" type="datetime1">
              <a:rPr lang="fr-FR" smtClean="0"/>
              <a:t>31/01/2021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54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D0C76-2F6D-48A1-8766-2C3AA62A3452}" type="datetime1">
              <a:rPr lang="fr-FR" smtClean="0"/>
              <a:t>31/01/2021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8451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DDA0D-CAF8-42FE-AEA8-41A4059BCFF6}" type="datetime1">
              <a:rPr lang="fr-FR" smtClean="0"/>
              <a:t>31/01/2021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5393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B3EF4-F1E0-4543-B764-015F9E26DB5D}" type="datetime1">
              <a:rPr lang="fr-FR" smtClean="0"/>
              <a:t>31/01/2021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8346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E142-1FAC-4AF7-BDEA-2D0F5BE7F54D}" type="datetime1">
              <a:rPr lang="fr-FR" smtClean="0"/>
              <a:t>31/01/2021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0557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B152-9FB8-486F-9992-62D58D6AD721}" type="datetime1">
              <a:rPr lang="fr-FR" smtClean="0"/>
              <a:t>31/01/2021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9199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6D70-C0B0-4DDE-96F3-1133F61E69CB}" type="datetime1">
              <a:rPr lang="fr-FR" smtClean="0"/>
              <a:t>31/01/2021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657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B3AAC-9B27-4E60-ACE7-D4DC88B74CFF}" type="datetime1">
              <a:rPr lang="fr-FR" smtClean="0"/>
              <a:t>31/01/2021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www.diginamic.fr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Page </a:t>
            </a:r>
            <a:fld id="{5D1E0A49-E414-4FEF-9712-1A880A41AA80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1122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rdova.apache.org/docs/en/latest/guide/support/index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rdova.apache.org/docs/en/latest/config_ref/index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rdova.apache.org/docs/en/latest/guide/support/index.html#core-plugin-api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rdova.apache.org/docs/en/latest/guide/hybrid/plugins/index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igitalent-formation.fr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10" Type="http://schemas.openxmlformats.org/officeDocument/2006/relationships/image" Target="../media/image12.tiff"/><Relationship Id="rId4" Type="http://schemas.openxmlformats.org/officeDocument/2006/relationships/image" Target="../media/image6.tiff"/><Relationship Id="rId9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rdova.apache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988" cy="502515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35" b="29557"/>
          <a:stretch/>
        </p:blipFill>
        <p:spPr>
          <a:xfrm>
            <a:off x="0" y="5420741"/>
            <a:ext cx="3061396" cy="1247236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3912123" y="5782749"/>
            <a:ext cx="798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223C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Formation : </a:t>
            </a:r>
            <a:r>
              <a:rPr lang="fr-FR" sz="2800" b="1" dirty="0" err="1">
                <a:solidFill>
                  <a:srgbClr val="223C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Cordova</a:t>
            </a:r>
            <a:endParaRPr lang="fr-FR" sz="2800" b="1" dirty="0">
              <a:solidFill>
                <a:srgbClr val="223C5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ous-titr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3545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pPr algn="r"/>
            <a:r>
              <a:rPr lang="fr-FR" b="1" dirty="0" err="1">
                <a:solidFill>
                  <a:schemeClr val="accent5">
                    <a:lumMod val="50000"/>
                  </a:schemeClr>
                </a:solidFill>
              </a:rPr>
              <a:t>Cordova</a:t>
            </a:r>
            <a:endParaRPr lang="fr-F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fr-FR" dirty="0"/>
              <a:t>Pour chaque plate-forme native (</a:t>
            </a:r>
            <a:r>
              <a:rPr lang="fr-FR" dirty="0" err="1"/>
              <a:t>android</a:t>
            </a:r>
            <a:r>
              <a:rPr lang="fr-FR" dirty="0"/>
              <a:t>, </a:t>
            </a:r>
            <a:r>
              <a:rPr lang="fr-FR" dirty="0" err="1"/>
              <a:t>ios</a:t>
            </a:r>
            <a:r>
              <a:rPr lang="fr-FR" dirty="0"/>
              <a:t>, </a:t>
            </a:r>
            <a:r>
              <a:rPr lang="fr-FR" dirty="0" err="1"/>
              <a:t>windows</a:t>
            </a:r>
            <a:r>
              <a:rPr lang="fr-FR" dirty="0"/>
              <a:t>, ) un composant capable de lire du contenu web existe (</a:t>
            </a:r>
            <a:r>
              <a:rPr lang="fr-FR" dirty="0" err="1"/>
              <a:t>WebView</a:t>
            </a:r>
            <a:r>
              <a:rPr lang="fr-FR" dirty="0"/>
              <a:t>). </a:t>
            </a:r>
          </a:p>
          <a:p>
            <a:pPr algn="just"/>
            <a:r>
              <a:rPr lang="fr-FR" dirty="0" err="1"/>
              <a:t>Cordova</a:t>
            </a:r>
            <a:r>
              <a:rPr lang="fr-FR" dirty="0"/>
              <a:t> permet donc de créer un projet natif, qui instancie un composant de type </a:t>
            </a:r>
            <a:r>
              <a:rPr lang="fr-FR" dirty="0" err="1"/>
              <a:t>WebView</a:t>
            </a:r>
            <a:r>
              <a:rPr lang="fr-FR" dirty="0"/>
              <a:t> au lancement de l’application</a:t>
            </a:r>
          </a:p>
          <a:p>
            <a:pPr algn="just"/>
            <a:r>
              <a:rPr lang="fr-FR" dirty="0"/>
              <a:t>Le code Web développé est ensuite embarqué dans l’application native afin d’</a:t>
            </a:r>
            <a:r>
              <a:rPr lang="fr-FR" dirty="0" err="1"/>
              <a:t>étre</a:t>
            </a:r>
            <a:r>
              <a:rPr lang="fr-FR" dirty="0"/>
              <a:t> interprété et affiché par la </a:t>
            </a:r>
            <a:r>
              <a:rPr lang="fr-FR" dirty="0" err="1"/>
              <a:t>WebView</a:t>
            </a:r>
            <a:r>
              <a:rPr lang="fr-FR" dirty="0"/>
              <a:t> </a:t>
            </a:r>
          </a:p>
          <a:p>
            <a:pPr algn="just"/>
            <a:r>
              <a:rPr lang="fr-FR" dirty="0"/>
              <a:t>Nous avons donc une problématique bien connue dans le monde web</a:t>
            </a:r>
          </a:p>
          <a:p>
            <a:pPr lvl="2" algn="just">
              <a:buFont typeface="Wingdings" charset="2"/>
              <a:buChar char="Ø"/>
            </a:pPr>
            <a:r>
              <a:rPr lang="fr-FR" dirty="0"/>
              <a:t>Le code web est interprété par un composant que nous ne maitrisons pas</a:t>
            </a:r>
          </a:p>
          <a:p>
            <a:pPr lvl="2" algn="just">
              <a:buFont typeface="Wingdings" charset="2"/>
              <a:buChar char="Ø"/>
            </a:pPr>
            <a:r>
              <a:rPr lang="fr-FR" dirty="0"/>
              <a:t>La capacité de ce composant évolue au fil du temps avec un cycle différent pour chacune des plateformes. Le code web ne sera pas interprété de façon identique avec une </a:t>
            </a:r>
            <a:r>
              <a:rPr lang="fr-FR" dirty="0" err="1"/>
              <a:t>Webview</a:t>
            </a:r>
            <a:r>
              <a:rPr lang="fr-FR" dirty="0"/>
              <a:t> sur Android 4 et Android 6</a:t>
            </a:r>
          </a:p>
          <a:p>
            <a:pPr lvl="1">
              <a:buFont typeface="Wingdings" charset="2"/>
              <a:buChar char="Ø"/>
            </a:pPr>
            <a:endParaRPr lang="fr-FR" dirty="0"/>
          </a:p>
          <a:p>
            <a:pPr lvl="1">
              <a:buFont typeface="Wingdings" charset="2"/>
              <a:buChar char="Ø"/>
            </a:pPr>
            <a:endParaRPr lang="fr-FR" dirty="0"/>
          </a:p>
          <a:p>
            <a:pPr lvl="1">
              <a:buFont typeface="Wingdings" charset="2"/>
              <a:buChar char="Ø"/>
            </a:pPr>
            <a:endParaRPr lang="fr-FR" dirty="0"/>
          </a:p>
          <a:p>
            <a:pPr lvl="1">
              <a:buFont typeface="Wingdings" charset="2"/>
              <a:buChar char="Ø"/>
            </a:pPr>
            <a:endParaRPr lang="fr-FR" dirty="0"/>
          </a:p>
          <a:p>
            <a:pPr lvl="1">
              <a:buFont typeface="Wingdings" charset="2"/>
              <a:buChar char="Ø"/>
            </a:pPr>
            <a:endParaRPr lang="fr-FR" dirty="0"/>
          </a:p>
          <a:p>
            <a:pPr lvl="1">
              <a:buFont typeface="Wingdings" charset="2"/>
              <a:buChar char="Ø"/>
            </a:pPr>
            <a:endParaRPr lang="fr-FR" dirty="0"/>
          </a:p>
          <a:p>
            <a:endParaRPr lang="fr-FR" b="1" dirty="0"/>
          </a:p>
          <a:p>
            <a:pPr lvl="1">
              <a:buFont typeface="Wingdings" charset="2"/>
              <a:buChar char="Ø"/>
            </a:pP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10</a:t>
            </a:fld>
            <a:endParaRPr lang="fr-FR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1440209" y="535329"/>
            <a:ext cx="10515600" cy="67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>
                <a:solidFill>
                  <a:schemeClr val="accent4"/>
                </a:solidFill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24405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pPr algn="r"/>
            <a:r>
              <a:rPr lang="fr-FR" b="1" dirty="0" err="1">
                <a:solidFill>
                  <a:schemeClr val="accent5">
                    <a:lumMod val="50000"/>
                  </a:schemeClr>
                </a:solidFill>
              </a:rPr>
              <a:t>Cordova</a:t>
            </a:r>
            <a:endParaRPr lang="fr-F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11</a:t>
            </a:fld>
            <a:endParaRPr lang="fr-FR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1440209" y="535329"/>
            <a:ext cx="10515600" cy="67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>
                <a:solidFill>
                  <a:schemeClr val="accent4"/>
                </a:solidFill>
                <a:hlinkClick r:id="rId3"/>
              </a:rPr>
              <a:t>Architecture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429502"/>
            <a:ext cx="7179129" cy="572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6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pPr algn="r"/>
            <a:r>
              <a:rPr lang="fr-FR" b="1" dirty="0" err="1">
                <a:solidFill>
                  <a:schemeClr val="accent5">
                    <a:lumMod val="50000"/>
                  </a:schemeClr>
                </a:solidFill>
              </a:rPr>
              <a:t>Cordova</a:t>
            </a:r>
            <a:endParaRPr lang="fr-F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12</a:t>
            </a:fld>
            <a:endParaRPr lang="fr-FR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1440209" y="535329"/>
            <a:ext cx="10515600" cy="67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>
                <a:solidFill>
                  <a:schemeClr val="accent4"/>
                </a:solidFill>
              </a:rPr>
              <a:t>Structure d’un projet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229" y="1326284"/>
            <a:ext cx="5346700" cy="426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56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pPr algn="r"/>
            <a:r>
              <a:rPr lang="fr-FR" b="1" dirty="0" err="1">
                <a:solidFill>
                  <a:schemeClr val="accent5">
                    <a:lumMod val="50000"/>
                  </a:schemeClr>
                </a:solidFill>
              </a:rPr>
              <a:t>Cordova</a:t>
            </a:r>
            <a:endParaRPr lang="fr-F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13</a:t>
            </a:fld>
            <a:endParaRPr lang="fr-FR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1440209" y="535329"/>
            <a:ext cx="10515600" cy="67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>
                <a:solidFill>
                  <a:schemeClr val="accent4"/>
                </a:solidFill>
              </a:rPr>
              <a:t>Structure d’un projet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083" y="219641"/>
            <a:ext cx="3148979" cy="578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70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pPr algn="r"/>
            <a:r>
              <a:rPr lang="fr-FR" b="1" dirty="0" err="1">
                <a:solidFill>
                  <a:schemeClr val="accent5">
                    <a:lumMod val="50000"/>
                  </a:schemeClr>
                </a:solidFill>
              </a:rPr>
              <a:t>Cordova</a:t>
            </a:r>
            <a:endParaRPr lang="fr-F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Fichier de </a:t>
            </a:r>
            <a:r>
              <a:rPr lang="fr-FR" dirty="0">
                <a:hlinkClick r:id="rId3"/>
              </a:rPr>
              <a:t>configuration globale</a:t>
            </a:r>
            <a:r>
              <a:rPr lang="fr-FR" dirty="0"/>
              <a:t> d’un projet </a:t>
            </a:r>
            <a:r>
              <a:rPr lang="fr-FR" dirty="0" err="1"/>
              <a:t>Cordova</a:t>
            </a:r>
            <a:endParaRPr lang="fr-FR" dirty="0"/>
          </a:p>
          <a:p>
            <a:r>
              <a:rPr lang="fr-FR" dirty="0"/>
              <a:t>Plate-forme agnostique (XML)</a:t>
            </a:r>
          </a:p>
          <a:p>
            <a:r>
              <a:rPr lang="fr-FR" dirty="0"/>
              <a:t>Défini le nom et la version finale de l’application mobile (</a:t>
            </a:r>
            <a:r>
              <a:rPr lang="fr-FR" dirty="0" err="1"/>
              <a:t>bundleID</a:t>
            </a:r>
            <a:r>
              <a:rPr lang="fr-FR" dirty="0"/>
              <a:t>)</a:t>
            </a:r>
          </a:p>
          <a:p>
            <a:r>
              <a:rPr lang="fr-FR" dirty="0"/>
              <a:t>Configuration pour chaque plate-forme (Icone, </a:t>
            </a:r>
            <a:r>
              <a:rPr lang="fr-FR" dirty="0" err="1"/>
              <a:t>Splashscreen</a:t>
            </a:r>
            <a:r>
              <a:rPr lang="fr-FR" dirty="0"/>
              <a:t>, préférences, </a:t>
            </a:r>
            <a:r>
              <a:rPr lang="is-IS" dirty="0"/>
              <a:t>…</a:t>
            </a:r>
            <a:r>
              <a:rPr lang="fr-FR" dirty="0"/>
              <a:t>)</a:t>
            </a:r>
          </a:p>
          <a:p>
            <a:r>
              <a:rPr lang="fr-FR" dirty="0"/>
              <a:t>Gestion des plateformes inclues dans le projet et de leur version</a:t>
            </a:r>
          </a:p>
          <a:p>
            <a:r>
              <a:rPr lang="fr-FR" dirty="0"/>
              <a:t>Gestion des plugins inclus dans le projet et de leur version</a:t>
            </a:r>
          </a:p>
          <a:p>
            <a:r>
              <a:rPr lang="fr-FR" dirty="0"/>
              <a:t>Configuration de l’accessibilité en terme de sécurité</a:t>
            </a:r>
          </a:p>
          <a:p>
            <a:pPr lvl="1">
              <a:buFont typeface="Wingdings" charset="2"/>
              <a:buChar char="Ø"/>
            </a:pPr>
            <a:endParaRPr lang="fr-FR" dirty="0"/>
          </a:p>
          <a:p>
            <a:pPr lvl="1">
              <a:buFont typeface="Wingdings" charset="2"/>
              <a:buChar char="Ø"/>
            </a:pPr>
            <a:endParaRPr lang="fr-FR" dirty="0"/>
          </a:p>
          <a:p>
            <a:pPr lvl="1">
              <a:buFont typeface="Wingdings" charset="2"/>
              <a:buChar char="Ø"/>
            </a:pPr>
            <a:endParaRPr lang="fr-FR" dirty="0"/>
          </a:p>
          <a:p>
            <a:pPr lvl="1">
              <a:buFont typeface="Wingdings" charset="2"/>
              <a:buChar char="Ø"/>
            </a:pPr>
            <a:endParaRPr lang="fr-FR" dirty="0"/>
          </a:p>
          <a:p>
            <a:pPr lvl="1">
              <a:buFont typeface="Wingdings" charset="2"/>
              <a:buChar char="Ø"/>
            </a:pPr>
            <a:endParaRPr lang="fr-FR" dirty="0"/>
          </a:p>
          <a:p>
            <a:endParaRPr lang="fr-FR" b="1" dirty="0"/>
          </a:p>
          <a:p>
            <a:pPr lvl="1">
              <a:buFont typeface="Wingdings" charset="2"/>
              <a:buChar char="Ø"/>
            </a:pP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14</a:t>
            </a:fld>
            <a:endParaRPr lang="fr-FR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1440209" y="535329"/>
            <a:ext cx="10515600" cy="67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 err="1">
                <a:solidFill>
                  <a:schemeClr val="accent4"/>
                </a:solidFill>
              </a:rPr>
              <a:t>Config.xml</a:t>
            </a:r>
            <a:endParaRPr lang="fr-FR" sz="32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716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pPr algn="r"/>
            <a:r>
              <a:rPr lang="fr-FR" b="1" dirty="0" err="1">
                <a:solidFill>
                  <a:schemeClr val="accent5">
                    <a:lumMod val="50000"/>
                  </a:schemeClr>
                </a:solidFill>
              </a:rPr>
              <a:t>Cordova</a:t>
            </a:r>
            <a:endParaRPr lang="fr-F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fr-FR" dirty="0"/>
              <a:t>En </a:t>
            </a:r>
            <a:r>
              <a:rPr lang="fr-FR" dirty="0" err="1"/>
              <a:t>javascript</a:t>
            </a:r>
            <a:r>
              <a:rPr lang="fr-FR" dirty="0"/>
              <a:t>, pas de possibilité d’interagir avec le hardware du </a:t>
            </a:r>
            <a:r>
              <a:rPr lang="fr-FR" dirty="0" err="1"/>
              <a:t>device</a:t>
            </a:r>
            <a:r>
              <a:rPr lang="fr-FR" dirty="0"/>
              <a:t> (GPS, Librairie, Batterie du </a:t>
            </a:r>
            <a:r>
              <a:rPr lang="fr-FR" dirty="0" err="1"/>
              <a:t>télephone</a:t>
            </a:r>
            <a:r>
              <a:rPr lang="fr-FR" dirty="0"/>
              <a:t>, </a:t>
            </a:r>
            <a:r>
              <a:rPr lang="is-IS" dirty="0"/>
              <a:t>…..</a:t>
            </a:r>
            <a:r>
              <a:rPr lang="fr-FR" dirty="0"/>
              <a:t>)</a:t>
            </a:r>
          </a:p>
          <a:p>
            <a:pPr algn="just"/>
            <a:r>
              <a:rPr lang="fr-FR" dirty="0"/>
              <a:t>Les plugins apportent des API en </a:t>
            </a:r>
            <a:r>
              <a:rPr lang="fr-FR" dirty="0" err="1"/>
              <a:t>javascript</a:t>
            </a:r>
            <a:r>
              <a:rPr lang="fr-FR" dirty="0"/>
              <a:t> pour interagir avec les fonctionnalité native de chaque </a:t>
            </a:r>
            <a:r>
              <a:rPr lang="fr-FR" dirty="0" err="1"/>
              <a:t>platform</a:t>
            </a:r>
            <a:endParaRPr lang="fr-FR" dirty="0"/>
          </a:p>
          <a:p>
            <a:pPr algn="just"/>
            <a:r>
              <a:rPr lang="fr-FR" dirty="0"/>
              <a:t>Apache </a:t>
            </a:r>
            <a:r>
              <a:rPr lang="fr-FR" dirty="0" err="1"/>
              <a:t>Cordova</a:t>
            </a:r>
            <a:r>
              <a:rPr lang="fr-FR" dirty="0"/>
              <a:t> fournit une série de plugins officiels estampillés </a:t>
            </a:r>
            <a:r>
              <a:rPr lang="fr-FR" dirty="0">
                <a:hlinkClick r:id="rId3"/>
              </a:rPr>
              <a:t>Core API</a:t>
            </a:r>
            <a:endParaRPr lang="fr-FR" dirty="0"/>
          </a:p>
          <a:p>
            <a:pPr algn="just"/>
            <a:r>
              <a:rPr lang="fr-FR" dirty="0"/>
              <a:t>Pour toute les autres besoin de communication entre le </a:t>
            </a:r>
            <a:r>
              <a:rPr lang="fr-FR" dirty="0" err="1"/>
              <a:t>javascript</a:t>
            </a:r>
            <a:r>
              <a:rPr lang="fr-FR" dirty="0"/>
              <a:t> et le code natif, il est possible de créer ses propres </a:t>
            </a:r>
            <a:r>
              <a:rPr lang="fr-FR" dirty="0">
                <a:hlinkClick r:id="rId4"/>
              </a:rPr>
              <a:t>plugins</a:t>
            </a:r>
            <a:endParaRPr lang="fr-FR" dirty="0"/>
          </a:p>
          <a:p>
            <a:pPr lvl="2" algn="just"/>
            <a:r>
              <a:rPr lang="fr-FR" dirty="0"/>
              <a:t>Un plugin supporte une ou plusieurs plateformes</a:t>
            </a:r>
          </a:p>
          <a:p>
            <a:pPr algn="just"/>
            <a:r>
              <a:rPr lang="fr-FR" dirty="0"/>
              <a:t>Le communauté </a:t>
            </a:r>
            <a:r>
              <a:rPr lang="fr-FR" dirty="0" err="1"/>
              <a:t>opensource</a:t>
            </a:r>
            <a:r>
              <a:rPr lang="fr-FR" dirty="0"/>
              <a:t> </a:t>
            </a:r>
            <a:r>
              <a:rPr lang="fr-FR" dirty="0" err="1"/>
              <a:t>Cordova</a:t>
            </a:r>
            <a:r>
              <a:rPr lang="fr-FR" dirty="0"/>
              <a:t> met à disposition un nombre important de plugin. </a:t>
            </a:r>
          </a:p>
          <a:p>
            <a:pPr lvl="1">
              <a:buFont typeface="Wingdings" charset="2"/>
              <a:buChar char="Ø"/>
            </a:pPr>
            <a:endParaRPr lang="fr-FR" dirty="0"/>
          </a:p>
          <a:p>
            <a:pPr lvl="1">
              <a:buFont typeface="Wingdings" charset="2"/>
              <a:buChar char="Ø"/>
            </a:pPr>
            <a:endParaRPr lang="fr-FR" dirty="0"/>
          </a:p>
          <a:p>
            <a:pPr lvl="1">
              <a:buFont typeface="Wingdings" charset="2"/>
              <a:buChar char="Ø"/>
            </a:pPr>
            <a:endParaRPr lang="fr-FR" dirty="0"/>
          </a:p>
          <a:p>
            <a:pPr lvl="1">
              <a:buFont typeface="Wingdings" charset="2"/>
              <a:buChar char="Ø"/>
            </a:pPr>
            <a:endParaRPr lang="fr-FR" dirty="0"/>
          </a:p>
          <a:p>
            <a:pPr lvl="1">
              <a:buFont typeface="Wingdings" charset="2"/>
              <a:buChar char="Ø"/>
            </a:pPr>
            <a:endParaRPr lang="fr-FR" dirty="0"/>
          </a:p>
          <a:p>
            <a:endParaRPr lang="fr-FR" b="1" dirty="0"/>
          </a:p>
          <a:p>
            <a:pPr lvl="1">
              <a:buFont typeface="Wingdings" charset="2"/>
              <a:buChar char="Ø"/>
            </a:pP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15</a:t>
            </a:fld>
            <a:endParaRPr lang="fr-FR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1440209" y="535329"/>
            <a:ext cx="10515600" cy="67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>
                <a:solidFill>
                  <a:schemeClr val="accent4"/>
                </a:solidFill>
              </a:rPr>
              <a:t>Plugins</a:t>
            </a:r>
          </a:p>
        </p:txBody>
      </p:sp>
    </p:spTree>
    <p:extLst>
      <p:ext uri="{BB962C8B-B14F-4D97-AF65-F5344CB8AC3E}">
        <p14:creationId xmlns:p14="http://schemas.microsoft.com/office/powerpoint/2010/main" val="1933167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pPr algn="r"/>
            <a:r>
              <a:rPr lang="fr-FR" b="1" dirty="0" err="1">
                <a:solidFill>
                  <a:schemeClr val="accent5">
                    <a:lumMod val="50000"/>
                  </a:schemeClr>
                </a:solidFill>
              </a:rPr>
              <a:t>Cordova</a:t>
            </a:r>
            <a:endParaRPr lang="fr-F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16</a:t>
            </a:fld>
            <a:endParaRPr lang="fr-FR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1440209" y="535329"/>
            <a:ext cx="10515600" cy="67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>
                <a:solidFill>
                  <a:schemeClr val="accent4"/>
                </a:solidFill>
              </a:rPr>
              <a:t>Plugins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92BF70E-4811-6C4A-9ED1-0A30502A4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264851"/>
            <a:ext cx="3673384" cy="464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63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17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533" y="1807454"/>
            <a:ext cx="7064180" cy="245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516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pPr algn="r"/>
            <a:r>
              <a:rPr lang="fr-FR" b="1" dirty="0">
                <a:solidFill>
                  <a:schemeClr val="accent5">
                    <a:lumMod val="50000"/>
                  </a:schemeClr>
                </a:solidFill>
              </a:rPr>
              <a:t>Ionic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18</a:t>
            </a:fld>
            <a:endParaRPr lang="fr-FR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1440209" y="535329"/>
            <a:ext cx="10515600" cy="67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3200" b="1" dirty="0">
              <a:solidFill>
                <a:schemeClr val="accent4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276" y="535329"/>
            <a:ext cx="5810894" cy="536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26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pPr algn="r"/>
            <a:r>
              <a:rPr lang="fr-FR" b="1" dirty="0">
                <a:solidFill>
                  <a:schemeClr val="accent5">
                    <a:lumMod val="50000"/>
                  </a:schemeClr>
                </a:solidFill>
              </a:rPr>
              <a:t>Ionic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19</a:t>
            </a:fld>
            <a:endParaRPr lang="fr-FR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1440209" y="535329"/>
            <a:ext cx="10515600" cy="67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3200" b="1" dirty="0">
              <a:solidFill>
                <a:schemeClr val="accent4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CC4F169-3E42-9945-85A4-8457457BC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417" y="961389"/>
            <a:ext cx="8347166" cy="460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725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pPr algn="r"/>
            <a:r>
              <a:rPr lang="fr-FR" b="1" dirty="0">
                <a:solidFill>
                  <a:schemeClr val="accent5">
                    <a:lumMod val="50000"/>
                  </a:schemeClr>
                </a:solidFill>
              </a:rPr>
              <a:t>Programme détaillé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solidFill>
                  <a:srgbClr val="223C55"/>
                </a:solidFill>
              </a:rPr>
              <a:t>Développement mobile cross-</a:t>
            </a:r>
            <a:r>
              <a:rPr lang="fr-FR" dirty="0" err="1">
                <a:solidFill>
                  <a:srgbClr val="223C55"/>
                </a:solidFill>
              </a:rPr>
              <a:t>platform</a:t>
            </a:r>
            <a:r>
              <a:rPr lang="fr-FR" dirty="0">
                <a:solidFill>
                  <a:srgbClr val="223C55"/>
                </a:solidFill>
              </a:rPr>
              <a:t> ou </a:t>
            </a:r>
            <a:r>
              <a:rPr lang="fr-FR" dirty="0" err="1">
                <a:solidFill>
                  <a:srgbClr val="223C55"/>
                </a:solidFill>
              </a:rPr>
              <a:t>hybrid</a:t>
            </a:r>
            <a:r>
              <a:rPr lang="fr-FR" dirty="0">
                <a:solidFill>
                  <a:srgbClr val="223C55"/>
                </a:solidFill>
              </a:rPr>
              <a:t>, </a:t>
            </a:r>
            <a:r>
              <a:rPr lang="fr-FR" dirty="0" err="1">
                <a:solidFill>
                  <a:srgbClr val="223C55"/>
                </a:solidFill>
              </a:rPr>
              <a:t>kesako</a:t>
            </a:r>
            <a:r>
              <a:rPr lang="fr-FR" dirty="0">
                <a:solidFill>
                  <a:srgbClr val="223C55"/>
                </a:solidFill>
              </a:rPr>
              <a:t> ?</a:t>
            </a:r>
          </a:p>
          <a:p>
            <a:r>
              <a:rPr lang="fr-FR" dirty="0" err="1">
                <a:solidFill>
                  <a:srgbClr val="223C55"/>
                </a:solidFill>
              </a:rPr>
              <a:t>Cordova</a:t>
            </a:r>
            <a:endParaRPr lang="fr-FR" dirty="0">
              <a:solidFill>
                <a:srgbClr val="223C55"/>
              </a:solidFill>
            </a:endParaRPr>
          </a:p>
          <a:p>
            <a:r>
              <a:rPr lang="fr-FR" dirty="0">
                <a:solidFill>
                  <a:srgbClr val="223C55"/>
                </a:solidFill>
              </a:rPr>
              <a:t>Ionic </a:t>
            </a:r>
            <a:r>
              <a:rPr lang="fr-FR" dirty="0" err="1">
                <a:solidFill>
                  <a:srgbClr val="223C55"/>
                </a:solidFill>
              </a:rPr>
              <a:t>framework</a:t>
            </a:r>
            <a:endParaRPr lang="fr-FR" dirty="0">
              <a:solidFill>
                <a:srgbClr val="223C55"/>
              </a:solidFill>
            </a:endParaRPr>
          </a:p>
          <a:p>
            <a:endParaRPr lang="fr-FR" dirty="0">
              <a:solidFill>
                <a:srgbClr val="223C55"/>
              </a:solidFill>
            </a:endParaRPr>
          </a:p>
          <a:p>
            <a:pPr marL="457200" lvl="1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9663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pPr algn="r"/>
            <a:r>
              <a:rPr lang="fr-FR" b="1" dirty="0">
                <a:solidFill>
                  <a:schemeClr val="accent5">
                    <a:lumMod val="50000"/>
                  </a:schemeClr>
                </a:solidFill>
              </a:rPr>
              <a:t>Ionic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20</a:t>
            </a:fld>
            <a:endParaRPr lang="fr-FR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1440209" y="535329"/>
            <a:ext cx="10515600" cy="67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3200" b="1" dirty="0">
              <a:solidFill>
                <a:schemeClr val="accent4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C7F1DC3-DD76-094E-8FEE-E25559CB5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06" y="1208320"/>
            <a:ext cx="9981474" cy="430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0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pPr algn="r"/>
            <a:r>
              <a:rPr lang="fr-FR" b="1" dirty="0">
                <a:solidFill>
                  <a:schemeClr val="accent5">
                    <a:lumMod val="50000"/>
                  </a:schemeClr>
                </a:solidFill>
              </a:rPr>
              <a:t>Ionic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21</a:t>
            </a:fld>
            <a:endParaRPr lang="fr-FR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1440209" y="535329"/>
            <a:ext cx="10515600" cy="67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3200" b="1" dirty="0">
              <a:solidFill>
                <a:schemeClr val="accent4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984A59C-8E54-664B-9416-15678D0C9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908050"/>
            <a:ext cx="85725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1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pPr algn="r"/>
            <a:r>
              <a:rPr lang="fr-FR" b="1" dirty="0">
                <a:solidFill>
                  <a:schemeClr val="accent5">
                    <a:lumMod val="50000"/>
                  </a:schemeClr>
                </a:solidFill>
              </a:rPr>
              <a:t>Ionic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22</a:t>
            </a:fld>
            <a:endParaRPr lang="fr-FR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1440209" y="535329"/>
            <a:ext cx="10515600" cy="67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1592609" y="687729"/>
            <a:ext cx="10515600" cy="67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>
                <a:solidFill>
                  <a:schemeClr val="accent4"/>
                </a:solidFill>
              </a:rPr>
              <a:t>Creator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48" y="914400"/>
            <a:ext cx="9605419" cy="499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935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pPr algn="r"/>
            <a:r>
              <a:rPr lang="fr-FR" b="1" dirty="0">
                <a:solidFill>
                  <a:schemeClr val="accent5">
                    <a:lumMod val="50000"/>
                  </a:schemeClr>
                </a:solidFill>
              </a:rPr>
              <a:t>Ionic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23</a:t>
            </a:fld>
            <a:endParaRPr lang="fr-FR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1440209" y="535329"/>
            <a:ext cx="10515600" cy="67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1592609" y="687729"/>
            <a:ext cx="10515600" cy="67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>
                <a:solidFill>
                  <a:schemeClr val="accent4"/>
                </a:solidFill>
              </a:rPr>
              <a:t>Framework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02650D5-B648-4F41-A695-493338DBD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609" y="1208320"/>
            <a:ext cx="9600633" cy="470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228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pPr algn="r"/>
            <a:r>
              <a:rPr lang="fr-FR" b="1" dirty="0">
                <a:solidFill>
                  <a:schemeClr val="accent5">
                    <a:lumMod val="50000"/>
                  </a:schemeClr>
                </a:solidFill>
              </a:rPr>
              <a:t>Ionic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24</a:t>
            </a:fld>
            <a:endParaRPr lang="fr-FR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1440209" y="535329"/>
            <a:ext cx="10515600" cy="67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1592609" y="687729"/>
            <a:ext cx="10515600" cy="67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>
                <a:solidFill>
                  <a:schemeClr val="accent4"/>
                </a:solidFill>
              </a:rPr>
              <a:t>Framework</a:t>
            </a:r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838200" y="1498386"/>
            <a:ext cx="10515600" cy="4351338"/>
          </a:xfrm>
        </p:spPr>
        <p:txBody>
          <a:bodyPr>
            <a:normAutofit/>
          </a:bodyPr>
          <a:lstStyle/>
          <a:p>
            <a:pPr algn="just">
              <a:buFont typeface="Arial" charset="0"/>
              <a:buChar char="•"/>
            </a:pPr>
            <a:r>
              <a:rPr lang="fr-FR" dirty="0"/>
              <a:t>Un projet Ionic est un projet </a:t>
            </a:r>
            <a:r>
              <a:rPr lang="fr-FR" dirty="0" err="1"/>
              <a:t>Cordova</a:t>
            </a:r>
            <a:r>
              <a:rPr lang="fr-FR" dirty="0"/>
              <a:t> </a:t>
            </a:r>
            <a:r>
              <a:rPr lang="fr-FR" dirty="0" err="1"/>
              <a:t>pré-configuré</a:t>
            </a:r>
            <a:r>
              <a:rPr lang="fr-FR" dirty="0"/>
              <a:t> avec Angular en </a:t>
            </a:r>
            <a:r>
              <a:rPr lang="fr-FR" dirty="0" err="1"/>
              <a:t>framework</a:t>
            </a:r>
            <a:r>
              <a:rPr lang="fr-FR" dirty="0"/>
              <a:t> de développement web</a:t>
            </a:r>
          </a:p>
          <a:p>
            <a:pPr algn="just">
              <a:buFont typeface="Arial" charset="0"/>
              <a:buChar char="•"/>
            </a:pPr>
            <a:r>
              <a:rPr lang="fr-FR" dirty="0"/>
              <a:t>Librairies de composants et services Angular orientés mobile-first</a:t>
            </a:r>
          </a:p>
          <a:p>
            <a:pPr algn="just">
              <a:buFont typeface="Arial" charset="0"/>
              <a:buChar char="•"/>
            </a:pPr>
            <a:r>
              <a:rPr lang="fr-FR" dirty="0"/>
              <a:t>Thème en fonction des plateformes. Le respect de la philosophie UX/UI de chaque plateforme est privilégié.</a:t>
            </a:r>
          </a:p>
          <a:p>
            <a:pPr algn="just">
              <a:buFont typeface="Arial" charset="0"/>
              <a:buChar char="•"/>
            </a:pPr>
            <a:r>
              <a:rPr lang="fr-FR" dirty="0"/>
              <a:t>Ionic-cli : Node module global</a:t>
            </a:r>
          </a:p>
          <a:p>
            <a:pPr lvl="1" algn="just">
              <a:buFont typeface="Arial" charset="0"/>
              <a:buChar char="•"/>
            </a:pPr>
            <a:r>
              <a:rPr lang="fr-FR" dirty="0"/>
              <a:t>Nécessite l’installation du client </a:t>
            </a:r>
            <a:r>
              <a:rPr lang="fr-FR" dirty="0" err="1"/>
              <a:t>Cordova</a:t>
            </a:r>
            <a:endParaRPr lang="fr-FR" dirty="0"/>
          </a:p>
          <a:p>
            <a:pPr lvl="1" algn="just">
              <a:buFont typeface="Arial" charset="0"/>
              <a:buChar char="•"/>
            </a:pPr>
            <a:r>
              <a:rPr lang="fr-FR" dirty="0"/>
              <a:t>Création d’un application Ionic avec ou sans template </a:t>
            </a:r>
          </a:p>
          <a:p>
            <a:pPr lvl="1" algn="just">
              <a:buFont typeface="Arial" charset="0"/>
              <a:buChar char="•"/>
            </a:pPr>
            <a:r>
              <a:rPr lang="fr-FR" dirty="0"/>
              <a:t>Création de composants, pipes, pages, providers et </a:t>
            </a:r>
            <a:r>
              <a:rPr lang="fr-FR" dirty="0" err="1"/>
              <a:t>tabs</a:t>
            </a:r>
            <a:r>
              <a:rPr lang="fr-FR" dirty="0"/>
              <a:t> </a:t>
            </a:r>
            <a:r>
              <a:rPr lang="fr-FR" dirty="0" err="1"/>
              <a:t>Angular</a:t>
            </a:r>
            <a:endParaRPr lang="fr-FR" dirty="0"/>
          </a:p>
          <a:p>
            <a:pPr lvl="1" algn="just">
              <a:buFont typeface="Arial" charset="0"/>
              <a:buChar char="•"/>
            </a:pPr>
            <a:endParaRPr lang="fr-FR" dirty="0"/>
          </a:p>
          <a:p>
            <a:pPr lvl="1" algn="just">
              <a:buFont typeface="Wingdings" charset="2"/>
              <a:buChar char="Ø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976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pPr algn="r"/>
            <a:r>
              <a:rPr lang="fr-FR" b="1" dirty="0">
                <a:solidFill>
                  <a:schemeClr val="accent5">
                    <a:lumMod val="50000"/>
                  </a:schemeClr>
                </a:solidFill>
              </a:rPr>
              <a:t>Ionic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25</a:t>
            </a:fld>
            <a:endParaRPr lang="fr-FR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1440209" y="535329"/>
            <a:ext cx="10515600" cy="67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1592609" y="687729"/>
            <a:ext cx="10515600" cy="67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>
                <a:solidFill>
                  <a:schemeClr val="accent4"/>
                </a:solidFill>
              </a:rPr>
              <a:t>Framework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6DE4286-9E03-7D48-86A6-F429BA6B83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21" y="309153"/>
            <a:ext cx="2190206" cy="584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92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pPr algn="r"/>
            <a:r>
              <a:rPr lang="fr-FR" b="1" dirty="0">
                <a:solidFill>
                  <a:schemeClr val="accent5">
                    <a:lumMod val="50000"/>
                  </a:schemeClr>
                </a:solidFill>
              </a:rPr>
              <a:t>Ionic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26</a:t>
            </a:fld>
            <a:endParaRPr lang="fr-FR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1440209" y="535329"/>
            <a:ext cx="10515600" cy="67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1592609" y="687729"/>
            <a:ext cx="10515600" cy="67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>
                <a:solidFill>
                  <a:schemeClr val="accent4"/>
                </a:solidFill>
              </a:rPr>
              <a:t>Native</a:t>
            </a:r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838200" y="1498386"/>
            <a:ext cx="10515600" cy="4351338"/>
          </a:xfrm>
        </p:spPr>
        <p:txBody>
          <a:bodyPr>
            <a:normAutofit/>
          </a:bodyPr>
          <a:lstStyle/>
          <a:p>
            <a:pPr algn="just">
              <a:buFont typeface="Arial" charset="0"/>
              <a:buChar char="•"/>
            </a:pPr>
            <a:r>
              <a:rPr lang="fr-FR" dirty="0" err="1"/>
              <a:t>Ionic</a:t>
            </a:r>
            <a:r>
              <a:rPr lang="fr-FR" dirty="0"/>
              <a:t> Native est un ensemble de librairies Angular</a:t>
            </a:r>
          </a:p>
          <a:p>
            <a:pPr algn="just">
              <a:buFont typeface="Arial" charset="0"/>
              <a:buChar char="•"/>
            </a:pPr>
            <a:r>
              <a:rPr lang="fr-FR" dirty="0"/>
              <a:t>Chaque librairie Ionic Native est un </a:t>
            </a:r>
            <a:r>
              <a:rPr lang="fr-FR" dirty="0" err="1"/>
              <a:t>wrapper</a:t>
            </a:r>
            <a:r>
              <a:rPr lang="fr-FR" dirty="0"/>
              <a:t> Angular d’un plugin </a:t>
            </a:r>
            <a:r>
              <a:rPr lang="fr-FR" dirty="0" err="1"/>
              <a:t>Cordova</a:t>
            </a:r>
            <a:r>
              <a:rPr lang="fr-FR" dirty="0"/>
              <a:t> </a:t>
            </a:r>
          </a:p>
          <a:p>
            <a:pPr lvl="1" algn="just">
              <a:buFont typeface="Wingdings" charset="2"/>
              <a:buChar char="Ø"/>
            </a:pPr>
            <a:r>
              <a:rPr lang="fr-FR" dirty="0"/>
              <a:t>Les plugins </a:t>
            </a:r>
            <a:r>
              <a:rPr lang="fr-FR" dirty="0" err="1"/>
              <a:t>Cordova</a:t>
            </a:r>
            <a:r>
              <a:rPr lang="fr-FR" dirty="0"/>
              <a:t> sont installés indépendamment</a:t>
            </a:r>
          </a:p>
          <a:p>
            <a:pPr lvl="1" algn="just">
              <a:buFont typeface="Wingdings" charset="2"/>
              <a:buChar char="Ø"/>
            </a:pPr>
            <a:r>
              <a:rPr lang="fr-FR" dirty="0"/>
              <a:t>Ajoute une surcouche Angular </a:t>
            </a:r>
            <a:r>
              <a:rPr lang="fr-FR" dirty="0" err="1"/>
              <a:t>compliant</a:t>
            </a:r>
            <a:r>
              <a:rPr lang="fr-FR" dirty="0"/>
              <a:t> pour la partie JavaScript</a:t>
            </a:r>
          </a:p>
          <a:p>
            <a:pPr algn="just">
              <a:buFont typeface="Arial" charset="0"/>
              <a:buChar char="•"/>
            </a:pPr>
            <a:r>
              <a:rPr lang="fr-FR" dirty="0"/>
              <a:t>Les plugins développés par Apache </a:t>
            </a:r>
            <a:r>
              <a:rPr lang="fr-FR" dirty="0" err="1"/>
              <a:t>Cordova</a:t>
            </a:r>
            <a:r>
              <a:rPr lang="fr-FR" dirty="0"/>
              <a:t> sont tous supportés</a:t>
            </a:r>
          </a:p>
          <a:p>
            <a:pPr algn="just">
              <a:buFont typeface="Arial" charset="0"/>
              <a:buChar char="•"/>
            </a:pPr>
            <a:r>
              <a:rPr lang="fr-FR" dirty="0"/>
              <a:t>Les plugins open source les plus stables et utilisés par la communautés aussi supportés</a:t>
            </a:r>
          </a:p>
          <a:p>
            <a:pPr lvl="1" algn="just">
              <a:buFont typeface="Arial" charset="0"/>
              <a:buChar char="•"/>
            </a:pPr>
            <a:endParaRPr lang="fr-FR" dirty="0"/>
          </a:p>
          <a:p>
            <a:pPr lvl="1" algn="just">
              <a:buFont typeface="Arial" charset="0"/>
              <a:buChar char="•"/>
            </a:pPr>
            <a:endParaRPr lang="fr-FR" dirty="0"/>
          </a:p>
          <a:p>
            <a:pPr lvl="1" algn="just">
              <a:buFont typeface="Wingdings" charset="2"/>
              <a:buChar char="Ø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2539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77495" y="89009"/>
            <a:ext cx="10515600" cy="665136"/>
          </a:xfrm>
        </p:spPr>
        <p:txBody>
          <a:bodyPr>
            <a:normAutofit/>
          </a:bodyPr>
          <a:lstStyle/>
          <a:p>
            <a:pPr algn="r"/>
            <a:r>
              <a:rPr lang="fr-FR" sz="3200" b="1" dirty="0">
                <a:solidFill>
                  <a:schemeClr val="accent5">
                    <a:lumMod val="50000"/>
                  </a:schemeClr>
                </a:solidFill>
              </a:rPr>
              <a:t>Restons en contact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27</a:t>
            </a:fld>
            <a:endParaRPr lang="fr-FR"/>
          </a:p>
        </p:txBody>
      </p:sp>
      <p:grpSp>
        <p:nvGrpSpPr>
          <p:cNvPr id="7" name="Group 173"/>
          <p:cNvGrpSpPr>
            <a:grpSpLocks/>
          </p:cNvGrpSpPr>
          <p:nvPr/>
        </p:nvGrpSpPr>
        <p:grpSpPr bwMode="auto">
          <a:xfrm>
            <a:off x="2516957" y="2318994"/>
            <a:ext cx="7107810" cy="2469822"/>
            <a:chOff x="1134" y="374"/>
            <a:chExt cx="9638" cy="2424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1134" y="374"/>
              <a:ext cx="9638" cy="2424"/>
            </a:xfrm>
            <a:prstGeom prst="rect">
              <a:avLst/>
            </a:prstGeom>
            <a:solidFill>
              <a:srgbClr val="FBB3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fr-FR" sz="3200"/>
            </a:p>
          </p:txBody>
        </p:sp>
        <p:pic>
          <p:nvPicPr>
            <p:cNvPr id="9" name="Picture 18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3" y="532"/>
              <a:ext cx="414" cy="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1134" y="374"/>
              <a:ext cx="692" cy="692"/>
            </a:xfrm>
            <a:prstGeom prst="rect">
              <a:avLst/>
            </a:prstGeom>
            <a:solidFill>
              <a:srgbClr val="0035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fr-FR" sz="3200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826" y="374"/>
              <a:ext cx="8946" cy="6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fr-FR" sz="3200"/>
            </a:p>
          </p:txBody>
        </p:sp>
        <p:pic>
          <p:nvPicPr>
            <p:cNvPr id="12" name="Picture 17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" y="597"/>
              <a:ext cx="283" cy="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3" name="Line 177"/>
            <p:cNvCxnSpPr>
              <a:cxnSpLocks noChangeShapeType="1"/>
            </p:cNvCxnSpPr>
            <p:nvPr/>
          </p:nvCxnSpPr>
          <p:spPr bwMode="auto">
            <a:xfrm>
              <a:off x="6151" y="1270"/>
              <a:ext cx="0" cy="1409"/>
            </a:xfrm>
            <a:prstGeom prst="line">
              <a:avLst/>
            </a:prstGeom>
            <a:noFill/>
            <a:ln w="12700">
              <a:solidFill>
                <a:srgbClr val="FFFB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" name="Text Box 176"/>
            <p:cNvSpPr txBox="1">
              <a:spLocks noChangeArrowheads="1"/>
            </p:cNvSpPr>
            <p:nvPr/>
          </p:nvSpPr>
          <p:spPr bwMode="auto">
            <a:xfrm>
              <a:off x="2013" y="626"/>
              <a:ext cx="1667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lnSpc>
                  <a:spcPts val="1000"/>
                </a:lnSpc>
                <a:spcAft>
                  <a:spcPts val="0"/>
                </a:spcAft>
              </a:pPr>
              <a:r>
                <a:rPr lang="en-US" sz="1400" b="1">
                  <a:solidFill>
                    <a:srgbClr val="003551"/>
                  </a:solidFill>
                  <a:effectLst/>
                  <a:latin typeface="Tahom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Votre contact</a:t>
              </a:r>
              <a:endParaRPr lang="fr-FR"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5" name="Text Box 175"/>
            <p:cNvSpPr txBox="1">
              <a:spLocks noChangeArrowheads="1"/>
            </p:cNvSpPr>
            <p:nvPr/>
          </p:nvSpPr>
          <p:spPr bwMode="auto">
            <a:xfrm>
              <a:off x="1444" y="1445"/>
              <a:ext cx="3959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lnSpc>
                  <a:spcPts val="1000"/>
                </a:lnSpc>
                <a:spcAft>
                  <a:spcPts val="0"/>
                </a:spcAft>
              </a:pPr>
              <a:r>
                <a:rPr lang="en-US" sz="1400" b="1" spc="-5" dirty="0">
                  <a:solidFill>
                    <a:srgbClr val="003551"/>
                  </a:solidFill>
                  <a:effectLst/>
                  <a:latin typeface="Tahom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DIGINAMIC</a:t>
              </a:r>
              <a:r>
                <a:rPr lang="en-US" sz="1400" b="1" spc="255" dirty="0">
                  <a:solidFill>
                    <a:srgbClr val="003551"/>
                  </a:solidFill>
                  <a:effectLst/>
                  <a:latin typeface="Tahom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b="1" spc="-5" dirty="0">
                  <a:solidFill>
                    <a:srgbClr val="003551"/>
                  </a:solidFill>
                  <a:effectLst/>
                  <a:latin typeface="Tahom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formation</a:t>
              </a:r>
              <a:endParaRPr lang="fr-FR" dirty="0"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  <a:p>
              <a:pPr>
                <a:spcBef>
                  <a:spcPts val="60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003551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Lionel Cabon, </a:t>
              </a:r>
              <a:r>
                <a:rPr lang="en-US" sz="1200" dirty="0" err="1">
                  <a:solidFill>
                    <a:srgbClr val="003551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Directeur</a:t>
              </a:r>
              <a:endParaRPr lang="fr-FR" dirty="0"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  <a:p>
              <a:pPr>
                <a:lnSpc>
                  <a:spcPts val="1030"/>
                </a:lnSpc>
                <a:spcBef>
                  <a:spcPts val="615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003551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contact@diginamic.fr</a:t>
              </a:r>
              <a:endParaRPr lang="fr-FR" dirty="0"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  <a:p>
              <a:pPr>
                <a:lnSpc>
                  <a:spcPts val="1030"/>
                </a:lnSpc>
                <a:spcBef>
                  <a:spcPts val="615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 </a:t>
              </a:r>
              <a:endParaRPr lang="fr-FR" dirty="0"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6" name="Text Box 174"/>
            <p:cNvSpPr txBox="1">
              <a:spLocks noChangeArrowheads="1"/>
            </p:cNvSpPr>
            <p:nvPr/>
          </p:nvSpPr>
          <p:spPr bwMode="auto">
            <a:xfrm>
              <a:off x="6619" y="1445"/>
              <a:ext cx="3405" cy="8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lnSpc>
                  <a:spcPts val="905"/>
                </a:lnSpc>
                <a:spcAft>
                  <a:spcPts val="0"/>
                </a:spcAft>
              </a:pPr>
              <a:r>
                <a:rPr lang="en-US" sz="1200" dirty="0">
                  <a:solidFill>
                    <a:srgbClr val="003551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N° SIRET : 818 241 978 00019</a:t>
              </a:r>
              <a:endParaRPr lang="fr-FR" dirty="0"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  <a:p>
              <a:pPr>
                <a:spcBef>
                  <a:spcPts val="615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003551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N°</a:t>
              </a:r>
              <a:r>
                <a:rPr lang="en-US" sz="1200" spc="-40" dirty="0">
                  <a:solidFill>
                    <a:srgbClr val="003551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rgbClr val="003551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Déclaration</a:t>
              </a:r>
              <a:r>
                <a:rPr lang="en-US" sz="1200" spc="-45" dirty="0">
                  <a:solidFill>
                    <a:srgbClr val="003551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</a:t>
              </a:r>
              <a:r>
                <a:rPr lang="en-US" sz="1200" dirty="0">
                  <a:solidFill>
                    <a:srgbClr val="003551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OF</a:t>
              </a:r>
              <a:r>
                <a:rPr lang="en-US" sz="1200" spc="-40" dirty="0">
                  <a:solidFill>
                    <a:srgbClr val="003551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</a:t>
              </a:r>
              <a:r>
                <a:rPr lang="en-US" sz="1200" dirty="0">
                  <a:solidFill>
                    <a:srgbClr val="003551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:</a:t>
              </a:r>
              <a:r>
                <a:rPr lang="en-US" sz="1200" spc="-40" dirty="0">
                  <a:solidFill>
                    <a:srgbClr val="003551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</a:t>
              </a:r>
              <a:r>
                <a:rPr lang="en-US" sz="1200" dirty="0">
                  <a:solidFill>
                    <a:srgbClr val="003551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91</a:t>
              </a:r>
              <a:r>
                <a:rPr lang="en-US" sz="1200" spc="-40" dirty="0">
                  <a:solidFill>
                    <a:srgbClr val="003551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</a:t>
              </a:r>
              <a:r>
                <a:rPr lang="en-US" sz="1200" dirty="0">
                  <a:solidFill>
                    <a:srgbClr val="003551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34</a:t>
              </a:r>
              <a:r>
                <a:rPr lang="en-US" sz="1200" spc="-40" dirty="0">
                  <a:solidFill>
                    <a:srgbClr val="003551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</a:t>
              </a:r>
              <a:r>
                <a:rPr lang="en-US" sz="1200" dirty="0">
                  <a:solidFill>
                    <a:srgbClr val="003551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08867</a:t>
              </a:r>
              <a:r>
                <a:rPr lang="en-US" sz="1200" spc="-35" dirty="0">
                  <a:solidFill>
                    <a:srgbClr val="003551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</a:t>
              </a:r>
              <a:r>
                <a:rPr lang="en-US" sz="1200" dirty="0">
                  <a:solidFill>
                    <a:srgbClr val="003551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34</a:t>
              </a:r>
            </a:p>
            <a:p>
              <a:pPr>
                <a:spcBef>
                  <a:spcPts val="615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003551"/>
                  </a:solidFill>
                  <a:latin typeface="Arial" panose="020B0604020202020204" pitchFamily="34" charset="0"/>
                  <a:ea typeface="Arial" panose="020B0604020202020204" pitchFamily="34" charset="0"/>
                </a:rPr>
                <a:t>Nantes, Paris, Montpellier</a:t>
              </a:r>
              <a:endParaRPr lang="fr-FR" dirty="0"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  <a:p>
              <a:pPr>
                <a:spcBef>
                  <a:spcPts val="560"/>
                </a:spcBef>
                <a:spcAft>
                  <a:spcPts val="0"/>
                </a:spcAft>
              </a:pPr>
              <a:r>
                <a:rPr lang="en-US" sz="1200" b="1" u="none" strike="noStrike" dirty="0">
                  <a:solidFill>
                    <a:srgbClr val="003551"/>
                  </a:solidFill>
                  <a:effectLst/>
                  <a:latin typeface="Tahom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  <a:hlinkClick r:id="rId4"/>
                </a:rPr>
                <a:t>www.diginamic.fr</a:t>
              </a:r>
              <a:endParaRPr lang="fr-FR" dirty="0"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9728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pPr algn="r"/>
            <a:r>
              <a:rPr lang="fr-FR" b="1" dirty="0">
                <a:solidFill>
                  <a:schemeClr val="accent5">
                    <a:lumMod val="50000"/>
                  </a:schemeClr>
                </a:solidFill>
              </a:rPr>
              <a:t>Applications Mobiles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fr-FR" dirty="0"/>
              <a:t>Pour développer des applications mobiles, chaque plateforme (Android, iOS, Windows Phone, </a:t>
            </a:r>
            <a:r>
              <a:rPr lang="fr-FR" dirty="0" err="1"/>
              <a:t>Blackberry</a:t>
            </a:r>
            <a:r>
              <a:rPr lang="fr-FR" dirty="0"/>
              <a:t>, </a:t>
            </a:r>
            <a:r>
              <a:rPr lang="mr-IN" dirty="0"/>
              <a:t>…</a:t>
            </a:r>
            <a:r>
              <a:rPr lang="fr-FR" dirty="0"/>
              <a:t>.) possède une </a:t>
            </a:r>
            <a:r>
              <a:rPr lang="fr-FR" dirty="0" err="1"/>
              <a:t>stack</a:t>
            </a:r>
            <a:r>
              <a:rPr lang="fr-FR" dirty="0"/>
              <a:t> de développement qui lui est propre.</a:t>
            </a:r>
          </a:p>
          <a:p>
            <a:pPr lvl="1" algn="just">
              <a:buFont typeface="Wingdings" charset="2"/>
              <a:buChar char="Ø"/>
            </a:pPr>
            <a:r>
              <a:rPr lang="fr-FR" dirty="0"/>
              <a:t>Android =&gt; Android Studio, Java, C++, </a:t>
            </a:r>
            <a:r>
              <a:rPr lang="fr-FR" dirty="0" err="1"/>
              <a:t>Gradle</a:t>
            </a:r>
            <a:r>
              <a:rPr lang="fr-FR" dirty="0"/>
              <a:t>,</a:t>
            </a:r>
            <a:r>
              <a:rPr lang="mr-IN" dirty="0"/>
              <a:t>…</a:t>
            </a:r>
            <a:endParaRPr lang="fr-FR" dirty="0"/>
          </a:p>
          <a:p>
            <a:pPr lvl="1" algn="just">
              <a:buFont typeface="Wingdings" charset="2"/>
              <a:buChar char="Ø"/>
            </a:pPr>
            <a:r>
              <a:rPr lang="fr-FR" dirty="0"/>
              <a:t>iOS =&gt; </a:t>
            </a:r>
            <a:r>
              <a:rPr lang="fr-FR" dirty="0" err="1"/>
              <a:t>Xcode</a:t>
            </a:r>
            <a:r>
              <a:rPr lang="fr-FR" dirty="0"/>
              <a:t>, Objective-C, Swift, </a:t>
            </a:r>
            <a:r>
              <a:rPr lang="fr-FR" dirty="0" err="1"/>
              <a:t>Cocoapods</a:t>
            </a:r>
            <a:endParaRPr lang="fr-FR" dirty="0"/>
          </a:p>
          <a:p>
            <a:pPr algn="just">
              <a:buFont typeface="Arial" charset="0"/>
              <a:buChar char="•"/>
            </a:pPr>
            <a:r>
              <a:rPr lang="fr-FR" dirty="0"/>
              <a:t>Le but d’un outil dit «  Cross-</a:t>
            </a:r>
            <a:r>
              <a:rPr lang="fr-FR" dirty="0" err="1"/>
              <a:t>platform</a:t>
            </a:r>
            <a:r>
              <a:rPr lang="fr-FR" dirty="0"/>
              <a:t>» est d’avoir un seul code source pour déployer une application sur plusieurs plateformes. </a:t>
            </a:r>
          </a:p>
          <a:p>
            <a:pPr algn="just">
              <a:buFont typeface="Arial" charset="0"/>
              <a:buChar char="•"/>
            </a:pPr>
            <a:r>
              <a:rPr lang="fr-FR" dirty="0"/>
              <a:t>Les bénéfices souhaités sont:</a:t>
            </a:r>
          </a:p>
          <a:p>
            <a:pPr lvl="1" algn="just">
              <a:buFont typeface="Wingdings" charset="2"/>
              <a:buChar char="Ø"/>
            </a:pPr>
            <a:r>
              <a:rPr lang="fr-FR" dirty="0"/>
              <a:t>Gain de temps</a:t>
            </a:r>
          </a:p>
          <a:p>
            <a:pPr lvl="1" algn="just">
              <a:buFont typeface="Wingdings" charset="2"/>
              <a:buChar char="Ø"/>
            </a:pPr>
            <a:r>
              <a:rPr lang="fr-FR" dirty="0"/>
              <a:t>Gain financier</a:t>
            </a:r>
          </a:p>
          <a:p>
            <a:pPr lvl="1" algn="just">
              <a:buFont typeface="Wingdings" charset="2"/>
              <a:buChar char="Ø"/>
            </a:pPr>
            <a:r>
              <a:rPr lang="fr-FR" dirty="0"/>
              <a:t>Gain en terme de compétences pour l’équipe de développement. Une seule technologie à maintenir en interne comme compétence</a:t>
            </a:r>
          </a:p>
          <a:p>
            <a:pPr lvl="1">
              <a:buFont typeface="Wingdings" charset="2"/>
              <a:buChar char="Ø"/>
            </a:pPr>
            <a:endParaRPr lang="fr-FR" dirty="0"/>
          </a:p>
          <a:p>
            <a:pPr lvl="1">
              <a:buFont typeface="Wingdings" charset="2"/>
              <a:buChar char="Ø"/>
            </a:pPr>
            <a:endParaRPr lang="fr-FR" dirty="0"/>
          </a:p>
          <a:p>
            <a:pPr lvl="1">
              <a:buFont typeface="Wingdings" charset="2"/>
              <a:buChar char="Ø"/>
            </a:pPr>
            <a:endParaRPr lang="fr-FR" dirty="0"/>
          </a:p>
          <a:p>
            <a:pPr lvl="1">
              <a:buFont typeface="Wingdings" charset="2"/>
              <a:buChar char="Ø"/>
            </a:pPr>
            <a:endParaRPr lang="fr-FR" dirty="0"/>
          </a:p>
          <a:p>
            <a:pPr lvl="1">
              <a:buFont typeface="Wingdings" charset="2"/>
              <a:buChar char="Ø"/>
            </a:pPr>
            <a:endParaRPr lang="fr-FR" dirty="0"/>
          </a:p>
          <a:p>
            <a:pPr lvl="1">
              <a:buFont typeface="Wingdings" charset="2"/>
              <a:buChar char="Ø"/>
            </a:pPr>
            <a:endParaRPr lang="fr-FR" dirty="0"/>
          </a:p>
          <a:p>
            <a:pPr lvl="1">
              <a:buFont typeface="Wingdings" charset="2"/>
              <a:buChar char="Ø"/>
            </a:pPr>
            <a:endParaRPr lang="fr-FR" dirty="0"/>
          </a:p>
          <a:p>
            <a:endParaRPr lang="fr-FR" b="1" dirty="0"/>
          </a:p>
          <a:p>
            <a:pPr lvl="1">
              <a:buFont typeface="Wingdings" charset="2"/>
              <a:buChar char="Ø"/>
            </a:pP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3</a:t>
            </a:fld>
            <a:endParaRPr lang="fr-FR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1440209" y="535329"/>
            <a:ext cx="10515600" cy="67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>
                <a:solidFill>
                  <a:schemeClr val="accent4"/>
                </a:solidFill>
              </a:rPr>
              <a:t>Cross-</a:t>
            </a:r>
            <a:r>
              <a:rPr lang="fr-FR" sz="3200" b="1" dirty="0" err="1">
                <a:solidFill>
                  <a:schemeClr val="accent4"/>
                </a:solidFill>
              </a:rPr>
              <a:t>platform</a:t>
            </a:r>
            <a:r>
              <a:rPr lang="fr-FR" sz="3200" b="1" dirty="0">
                <a:solidFill>
                  <a:schemeClr val="accent4"/>
                </a:solidFill>
              </a:rPr>
              <a:t> / </a:t>
            </a:r>
            <a:r>
              <a:rPr lang="fr-FR" sz="3200" b="1" dirty="0" err="1">
                <a:solidFill>
                  <a:schemeClr val="accent4"/>
                </a:solidFill>
              </a:rPr>
              <a:t>Hybrid</a:t>
            </a:r>
            <a:endParaRPr lang="fr-FR" sz="32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369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pPr algn="r"/>
            <a:r>
              <a:rPr lang="fr-FR" b="1" dirty="0">
                <a:solidFill>
                  <a:schemeClr val="accent5">
                    <a:lumMod val="50000"/>
                  </a:schemeClr>
                </a:solidFill>
              </a:rPr>
              <a:t>Applications Mobiles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4</a:t>
            </a:fld>
            <a:endParaRPr lang="fr-FR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1440209" y="535329"/>
            <a:ext cx="10515600" cy="67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>
                <a:solidFill>
                  <a:schemeClr val="accent4"/>
                </a:solidFill>
              </a:rPr>
              <a:t>Cross-</a:t>
            </a:r>
            <a:r>
              <a:rPr lang="fr-FR" sz="3200" b="1" dirty="0" err="1">
                <a:solidFill>
                  <a:schemeClr val="accent4"/>
                </a:solidFill>
              </a:rPr>
              <a:t>platform</a:t>
            </a:r>
            <a:r>
              <a:rPr lang="fr-FR" sz="3200" b="1" dirty="0">
                <a:solidFill>
                  <a:schemeClr val="accent4"/>
                </a:solidFill>
              </a:rPr>
              <a:t> / </a:t>
            </a:r>
            <a:r>
              <a:rPr lang="fr-FR" sz="3200" b="1" dirty="0" err="1">
                <a:solidFill>
                  <a:schemeClr val="accent4"/>
                </a:solidFill>
              </a:rPr>
              <a:t>Hybrid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571" y="463997"/>
            <a:ext cx="88900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32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pPr algn="r"/>
            <a:r>
              <a:rPr lang="fr-FR" b="1" dirty="0">
                <a:solidFill>
                  <a:schemeClr val="accent5">
                    <a:lumMod val="50000"/>
                  </a:schemeClr>
                </a:solidFill>
              </a:rPr>
              <a:t>Applications Mobiles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fr-FR" dirty="0"/>
              <a:t>Une application dite «</a:t>
            </a:r>
            <a:r>
              <a:rPr lang="fr-FR" dirty="0" err="1"/>
              <a:t>Hybrid</a:t>
            </a:r>
            <a:r>
              <a:rPr lang="fr-FR" dirty="0"/>
              <a:t>» est une application composée de plusieurs technologie. Exemple: Natif + web</a:t>
            </a:r>
          </a:p>
          <a:p>
            <a:pPr algn="just"/>
            <a:r>
              <a:rPr lang="fr-FR" dirty="0"/>
              <a:t>Les fonctionnalités spécifiques à une plateforme, entraineront du code soumis à condition dans la base de code.</a:t>
            </a:r>
          </a:p>
          <a:p>
            <a:pPr algn="just"/>
            <a:r>
              <a:rPr lang="fr-FR" dirty="0"/>
              <a:t>La zone de confort de la majorité des outils cross-</a:t>
            </a:r>
            <a:r>
              <a:rPr lang="fr-FR" dirty="0" err="1"/>
              <a:t>platform</a:t>
            </a:r>
            <a:r>
              <a:rPr lang="fr-FR" dirty="0"/>
              <a:t> se situe au niveau des fonctionnalités communes aux plateformes</a:t>
            </a:r>
          </a:p>
          <a:p>
            <a:pPr algn="just"/>
            <a:r>
              <a:rPr lang="fr-FR" dirty="0"/>
              <a:t>Chaque outil propose la possibilité d’ajouter des extensions (plugins)</a:t>
            </a:r>
          </a:p>
          <a:p>
            <a:pPr algn="just"/>
            <a:r>
              <a:rPr lang="fr-FR" dirty="0"/>
              <a:t>Nous, développeurs devons être conscient qu’en utilisant des ce type d’outil, nous seront confronté aux compromis. Ceci est difficilement entendables et entendus par les clients</a:t>
            </a:r>
          </a:p>
          <a:p>
            <a:pPr algn="just"/>
            <a:endParaRPr lang="fr-FR" dirty="0"/>
          </a:p>
          <a:p>
            <a:pPr lvl="1">
              <a:buFont typeface="Wingdings" charset="2"/>
              <a:buChar char="Ø"/>
            </a:pPr>
            <a:endParaRPr lang="fr-FR" dirty="0"/>
          </a:p>
          <a:p>
            <a:pPr lvl="1">
              <a:buFont typeface="Wingdings" charset="2"/>
              <a:buChar char="Ø"/>
            </a:pPr>
            <a:endParaRPr lang="fr-FR" dirty="0"/>
          </a:p>
          <a:p>
            <a:pPr lvl="1">
              <a:buFont typeface="Wingdings" charset="2"/>
              <a:buChar char="Ø"/>
            </a:pPr>
            <a:endParaRPr lang="fr-FR" dirty="0"/>
          </a:p>
          <a:p>
            <a:pPr lvl="1">
              <a:buFont typeface="Wingdings" charset="2"/>
              <a:buChar char="Ø"/>
            </a:pPr>
            <a:endParaRPr lang="fr-FR" dirty="0"/>
          </a:p>
          <a:p>
            <a:pPr lvl="1">
              <a:buFont typeface="Wingdings" charset="2"/>
              <a:buChar char="Ø"/>
            </a:pPr>
            <a:endParaRPr lang="fr-FR" dirty="0"/>
          </a:p>
          <a:p>
            <a:pPr lvl="1">
              <a:buFont typeface="Wingdings" charset="2"/>
              <a:buChar char="Ø"/>
            </a:pPr>
            <a:endParaRPr lang="fr-FR" dirty="0"/>
          </a:p>
          <a:p>
            <a:pPr lvl="1">
              <a:buFont typeface="Wingdings" charset="2"/>
              <a:buChar char="Ø"/>
            </a:pPr>
            <a:endParaRPr lang="fr-FR" dirty="0"/>
          </a:p>
          <a:p>
            <a:endParaRPr lang="fr-FR" b="1" dirty="0"/>
          </a:p>
          <a:p>
            <a:pPr lvl="1">
              <a:buFont typeface="Wingdings" charset="2"/>
              <a:buChar char="Ø"/>
            </a:pP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5</a:t>
            </a:fld>
            <a:endParaRPr lang="fr-FR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1440209" y="535329"/>
            <a:ext cx="10515600" cy="67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>
                <a:solidFill>
                  <a:schemeClr val="accent4"/>
                </a:solidFill>
              </a:rPr>
              <a:t>Cross-</a:t>
            </a:r>
            <a:r>
              <a:rPr lang="fr-FR" sz="3200" b="1" dirty="0" err="1">
                <a:solidFill>
                  <a:schemeClr val="accent4"/>
                </a:solidFill>
              </a:rPr>
              <a:t>platform</a:t>
            </a:r>
            <a:r>
              <a:rPr lang="fr-FR" sz="3200" b="1" dirty="0">
                <a:solidFill>
                  <a:schemeClr val="accent4"/>
                </a:solidFill>
              </a:rPr>
              <a:t> / </a:t>
            </a:r>
            <a:r>
              <a:rPr lang="fr-FR" sz="3200" b="1" dirty="0" err="1">
                <a:solidFill>
                  <a:schemeClr val="accent4"/>
                </a:solidFill>
              </a:rPr>
              <a:t>Hybrid</a:t>
            </a:r>
            <a:endParaRPr lang="fr-FR" sz="32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454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pPr algn="r"/>
            <a:r>
              <a:rPr lang="fr-FR" b="1" dirty="0">
                <a:solidFill>
                  <a:schemeClr val="accent5">
                    <a:lumMod val="50000"/>
                  </a:schemeClr>
                </a:solidFill>
              </a:rPr>
              <a:t>Applications Mobiles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6</a:t>
            </a:fld>
            <a:endParaRPr lang="fr-FR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1440209" y="535329"/>
            <a:ext cx="10515600" cy="67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>
                <a:solidFill>
                  <a:schemeClr val="accent4"/>
                </a:solidFill>
              </a:rPr>
              <a:t>Cross-</a:t>
            </a:r>
            <a:r>
              <a:rPr lang="fr-FR" sz="3200" b="1" dirty="0" err="1">
                <a:solidFill>
                  <a:schemeClr val="accent4"/>
                </a:solidFill>
              </a:rPr>
              <a:t>platform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44" y="1467191"/>
            <a:ext cx="2841170" cy="126837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4399" y="1431728"/>
            <a:ext cx="2082800" cy="128199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5704" y="3641383"/>
            <a:ext cx="2020037" cy="202003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4318" y="3543411"/>
            <a:ext cx="1293799" cy="143611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079" y="3440761"/>
            <a:ext cx="1999719" cy="199971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6341" y="1264964"/>
            <a:ext cx="2374900" cy="1783036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2200" y="1299459"/>
            <a:ext cx="1738037" cy="1568307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4476" y="3368766"/>
            <a:ext cx="2071714" cy="207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79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pPr algn="r"/>
            <a:r>
              <a:rPr lang="fr-FR" b="1" dirty="0" err="1">
                <a:solidFill>
                  <a:schemeClr val="accent5">
                    <a:lumMod val="50000"/>
                  </a:schemeClr>
                </a:solidFill>
              </a:rPr>
              <a:t>Cordova</a:t>
            </a:r>
            <a:endParaRPr lang="fr-F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7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4330468-9B51-5F40-B83D-4D3680D53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274" y="1146932"/>
            <a:ext cx="8153005" cy="482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488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pPr algn="r"/>
            <a:r>
              <a:rPr lang="fr-FR" b="1" dirty="0" err="1">
                <a:solidFill>
                  <a:schemeClr val="accent5">
                    <a:lumMod val="50000"/>
                  </a:schemeClr>
                </a:solidFill>
              </a:rPr>
              <a:t>Cordova</a:t>
            </a:r>
            <a:endParaRPr lang="fr-F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fr-FR" dirty="0">
                <a:hlinkClick r:id="rId3"/>
              </a:rPr>
              <a:t>Cordova </a:t>
            </a:r>
            <a:r>
              <a:rPr lang="fr-FR" dirty="0"/>
              <a:t>est un module global Node.js</a:t>
            </a:r>
          </a:p>
          <a:p>
            <a:pPr algn="just"/>
            <a:r>
              <a:rPr lang="fr-FR" dirty="0"/>
              <a:t>Création d’application mobile avec du contenu web (HTML, JS, CSS)</a:t>
            </a:r>
          </a:p>
          <a:p>
            <a:pPr algn="just"/>
            <a:r>
              <a:rPr lang="fr-FR" dirty="0"/>
              <a:t>Cible plusieurs plateformes avec un seul code source</a:t>
            </a:r>
          </a:p>
          <a:p>
            <a:pPr algn="just"/>
            <a:r>
              <a:rPr lang="fr-FR" dirty="0"/>
              <a:t>Créer sous le nom de </a:t>
            </a:r>
            <a:r>
              <a:rPr lang="fr-FR" dirty="0" err="1"/>
              <a:t>PhoneGap</a:t>
            </a:r>
            <a:r>
              <a:rPr lang="fr-FR" dirty="0"/>
              <a:t>, il est acheté à la société </a:t>
            </a:r>
            <a:r>
              <a:rPr lang="fr-FR" dirty="0" err="1"/>
              <a:t>Nitobi</a:t>
            </a:r>
            <a:r>
              <a:rPr lang="fr-FR" dirty="0"/>
              <a:t> par Adobe </a:t>
            </a:r>
            <a:r>
              <a:rPr lang="fr-FR" dirty="0" err="1"/>
              <a:t>Systems</a:t>
            </a:r>
            <a:r>
              <a:rPr lang="fr-FR" dirty="0"/>
              <a:t> en 2011</a:t>
            </a:r>
          </a:p>
          <a:p>
            <a:pPr algn="just"/>
            <a:r>
              <a:rPr lang="fr-FR" dirty="0"/>
              <a:t>Adobe open source le projet sous le nom d’Apache </a:t>
            </a:r>
            <a:r>
              <a:rPr lang="fr-FR" dirty="0" err="1"/>
              <a:t>Cordova</a:t>
            </a:r>
            <a:r>
              <a:rPr lang="fr-FR" dirty="0"/>
              <a:t>. L’appellation </a:t>
            </a:r>
            <a:r>
              <a:rPr lang="fr-FR" dirty="0" err="1"/>
              <a:t>PhoneGap</a:t>
            </a:r>
            <a:r>
              <a:rPr lang="fr-FR" dirty="0"/>
              <a:t> sera quant à elle la solution payante Adobe </a:t>
            </a:r>
          </a:p>
          <a:p>
            <a:pPr lvl="1">
              <a:buFont typeface="Wingdings" charset="2"/>
              <a:buChar char="Ø"/>
            </a:pPr>
            <a:endParaRPr lang="fr-FR" dirty="0"/>
          </a:p>
          <a:p>
            <a:pPr lvl="1">
              <a:buFont typeface="Wingdings" charset="2"/>
              <a:buChar char="Ø"/>
            </a:pPr>
            <a:endParaRPr lang="fr-FR" dirty="0"/>
          </a:p>
          <a:p>
            <a:pPr lvl="1">
              <a:buFont typeface="Wingdings" charset="2"/>
              <a:buChar char="Ø"/>
            </a:pPr>
            <a:endParaRPr lang="fr-FR" dirty="0"/>
          </a:p>
          <a:p>
            <a:pPr lvl="1">
              <a:buFont typeface="Wingdings" charset="2"/>
              <a:buChar char="Ø"/>
            </a:pPr>
            <a:endParaRPr lang="fr-FR" dirty="0"/>
          </a:p>
          <a:p>
            <a:pPr lvl="1">
              <a:buFont typeface="Wingdings" charset="2"/>
              <a:buChar char="Ø"/>
            </a:pPr>
            <a:endParaRPr lang="fr-FR" dirty="0"/>
          </a:p>
          <a:p>
            <a:pPr lvl="1">
              <a:buFont typeface="Wingdings" charset="2"/>
              <a:buChar char="Ø"/>
            </a:pPr>
            <a:endParaRPr lang="fr-FR" dirty="0"/>
          </a:p>
          <a:p>
            <a:pPr lvl="1">
              <a:buFont typeface="Wingdings" charset="2"/>
              <a:buChar char="Ø"/>
            </a:pPr>
            <a:endParaRPr lang="fr-FR" dirty="0"/>
          </a:p>
          <a:p>
            <a:endParaRPr lang="fr-FR" b="1" dirty="0"/>
          </a:p>
          <a:p>
            <a:pPr lvl="1">
              <a:buFont typeface="Wingdings" charset="2"/>
              <a:buChar char="Ø"/>
            </a:pP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8</a:t>
            </a:fld>
            <a:endParaRPr lang="fr-FR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1440209" y="535329"/>
            <a:ext cx="10515600" cy="67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>
                <a:solidFill>
                  <a:schemeClr val="accent4"/>
                </a:solidFill>
              </a:rPr>
              <a:t>Généralités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969" y="98967"/>
            <a:ext cx="981584" cy="98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885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pPr algn="r"/>
            <a:r>
              <a:rPr lang="fr-FR" b="1" dirty="0" err="1">
                <a:solidFill>
                  <a:schemeClr val="accent5">
                    <a:lumMod val="50000"/>
                  </a:schemeClr>
                </a:solidFill>
              </a:rPr>
              <a:t>Cordova</a:t>
            </a:r>
            <a:endParaRPr lang="fr-F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fr-FR" dirty="0" err="1"/>
              <a:t>Cordova</a:t>
            </a:r>
            <a:r>
              <a:rPr lang="fr-FR" dirty="0"/>
              <a:t> se compose en réalité de plusieurs projets : </a:t>
            </a:r>
          </a:p>
          <a:p>
            <a:pPr lvl="2" algn="just">
              <a:buFont typeface="Wingdings" charset="2"/>
              <a:buChar char="Ø"/>
            </a:pPr>
            <a:r>
              <a:rPr lang="fr-FR" dirty="0" err="1"/>
              <a:t>Cordova</a:t>
            </a:r>
            <a:r>
              <a:rPr lang="fr-FR" dirty="0"/>
              <a:t>-cli</a:t>
            </a:r>
          </a:p>
          <a:p>
            <a:pPr lvl="2" algn="just">
              <a:buFont typeface="Wingdings" charset="2"/>
              <a:buChar char="Ø"/>
            </a:pPr>
            <a:r>
              <a:rPr lang="fr-FR" dirty="0" err="1"/>
              <a:t>Cordova</a:t>
            </a:r>
            <a:r>
              <a:rPr lang="fr-FR" dirty="0"/>
              <a:t>-lib</a:t>
            </a:r>
          </a:p>
          <a:p>
            <a:pPr lvl="2" algn="just">
              <a:buFont typeface="Wingdings" charset="2"/>
              <a:buChar char="Ø"/>
            </a:pPr>
            <a:r>
              <a:rPr lang="fr-FR" dirty="0"/>
              <a:t>Un projet par plate-forme supportée (</a:t>
            </a:r>
            <a:r>
              <a:rPr lang="fr-FR" dirty="0" err="1"/>
              <a:t>cordova-android</a:t>
            </a:r>
            <a:r>
              <a:rPr lang="fr-FR" dirty="0"/>
              <a:t>, </a:t>
            </a:r>
            <a:r>
              <a:rPr lang="fr-FR" dirty="0" err="1"/>
              <a:t>cordova-ios</a:t>
            </a:r>
            <a:r>
              <a:rPr lang="fr-FR" dirty="0"/>
              <a:t>, </a:t>
            </a:r>
            <a:r>
              <a:rPr lang="is-IS" dirty="0"/>
              <a:t>….</a:t>
            </a:r>
            <a:r>
              <a:rPr lang="fr-FR" dirty="0"/>
              <a:t>)</a:t>
            </a:r>
          </a:p>
          <a:p>
            <a:pPr algn="just"/>
            <a:r>
              <a:rPr lang="fr-FR" dirty="0"/>
              <a:t>Chaque projet a un cycle de vie indépendant, avec des </a:t>
            </a:r>
            <a:r>
              <a:rPr lang="fr-FR" dirty="0" err="1"/>
              <a:t>repositories</a:t>
            </a:r>
            <a:r>
              <a:rPr lang="fr-FR" dirty="0"/>
              <a:t> git distincts et un </a:t>
            </a:r>
            <a:r>
              <a:rPr lang="fr-FR" dirty="0" err="1"/>
              <a:t>versionning</a:t>
            </a:r>
            <a:r>
              <a:rPr lang="fr-FR" dirty="0"/>
              <a:t> qui leur est propre</a:t>
            </a:r>
          </a:p>
          <a:p>
            <a:pPr algn="just"/>
            <a:r>
              <a:rPr lang="fr-FR" dirty="0"/>
              <a:t>Chaque projet /plateforme représente l’architecture d’un projet natif dans lequel le code web et les plugins </a:t>
            </a:r>
            <a:r>
              <a:rPr lang="fr-FR" dirty="0" err="1"/>
              <a:t>cordova</a:t>
            </a:r>
            <a:r>
              <a:rPr lang="fr-FR" dirty="0"/>
              <a:t> sont injectés dans la phase de </a:t>
            </a:r>
            <a:r>
              <a:rPr lang="fr-FR" dirty="0" err="1"/>
              <a:t>build</a:t>
            </a:r>
            <a:r>
              <a:rPr lang="fr-FR" dirty="0"/>
              <a:t>/</a:t>
            </a:r>
            <a:r>
              <a:rPr lang="fr-FR" dirty="0" err="1"/>
              <a:t>prepare</a:t>
            </a:r>
            <a:r>
              <a:rPr lang="fr-FR" dirty="0"/>
              <a:t> </a:t>
            </a:r>
            <a:r>
              <a:rPr lang="fr-FR" dirty="0" err="1"/>
              <a:t>cordova</a:t>
            </a:r>
            <a:endParaRPr lang="fr-FR" dirty="0"/>
          </a:p>
          <a:p>
            <a:pPr lvl="1">
              <a:buFont typeface="Wingdings" charset="2"/>
              <a:buChar char="Ø"/>
            </a:pPr>
            <a:endParaRPr lang="fr-FR" dirty="0"/>
          </a:p>
          <a:p>
            <a:pPr lvl="1">
              <a:buFont typeface="Wingdings" charset="2"/>
              <a:buChar char="Ø"/>
            </a:pPr>
            <a:endParaRPr lang="fr-FR" dirty="0"/>
          </a:p>
          <a:p>
            <a:pPr lvl="1">
              <a:buFont typeface="Wingdings" charset="2"/>
              <a:buChar char="Ø"/>
            </a:pPr>
            <a:endParaRPr lang="fr-FR" dirty="0"/>
          </a:p>
          <a:p>
            <a:pPr lvl="1">
              <a:buFont typeface="Wingdings" charset="2"/>
              <a:buChar char="Ø"/>
            </a:pPr>
            <a:endParaRPr lang="fr-FR" dirty="0"/>
          </a:p>
          <a:p>
            <a:pPr lvl="1">
              <a:buFont typeface="Wingdings" charset="2"/>
              <a:buChar char="Ø"/>
            </a:pPr>
            <a:endParaRPr lang="fr-FR" dirty="0"/>
          </a:p>
          <a:p>
            <a:pPr lvl="1">
              <a:buFont typeface="Wingdings" charset="2"/>
              <a:buChar char="Ø"/>
            </a:pPr>
            <a:endParaRPr lang="fr-FR" dirty="0"/>
          </a:p>
          <a:p>
            <a:endParaRPr lang="fr-FR" b="1" dirty="0"/>
          </a:p>
          <a:p>
            <a:pPr lvl="1">
              <a:buFont typeface="Wingdings" charset="2"/>
              <a:buChar char="Ø"/>
            </a:pP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9</a:t>
            </a:fld>
            <a:endParaRPr lang="fr-FR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1440209" y="535329"/>
            <a:ext cx="10515600" cy="67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>
                <a:solidFill>
                  <a:schemeClr val="accent4"/>
                </a:solidFill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7438345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12847</TotalTime>
  <Words>1077</Words>
  <Application>Microsoft Macintosh PowerPoint</Application>
  <PresentationFormat>Grand écran</PresentationFormat>
  <Paragraphs>246</Paragraphs>
  <Slides>27</Slides>
  <Notes>24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Mangal</vt:lpstr>
      <vt:lpstr>Tahoma</vt:lpstr>
      <vt:lpstr>Wingdings</vt:lpstr>
      <vt:lpstr>Thème Office</vt:lpstr>
      <vt:lpstr>Présentation PowerPoint</vt:lpstr>
      <vt:lpstr>Programme détaillé</vt:lpstr>
      <vt:lpstr>Applications Mobiles</vt:lpstr>
      <vt:lpstr>Applications Mobiles</vt:lpstr>
      <vt:lpstr>Applications Mobiles</vt:lpstr>
      <vt:lpstr>Applications Mobiles</vt:lpstr>
      <vt:lpstr>Cordova</vt:lpstr>
      <vt:lpstr>Cordova</vt:lpstr>
      <vt:lpstr>Cordova</vt:lpstr>
      <vt:lpstr>Cordova</vt:lpstr>
      <vt:lpstr>Cordova</vt:lpstr>
      <vt:lpstr>Cordova</vt:lpstr>
      <vt:lpstr>Cordova</vt:lpstr>
      <vt:lpstr>Cordova</vt:lpstr>
      <vt:lpstr>Cordova</vt:lpstr>
      <vt:lpstr>Cordova</vt:lpstr>
      <vt:lpstr>Présentation PowerPoint</vt:lpstr>
      <vt:lpstr>Ionic</vt:lpstr>
      <vt:lpstr>Ionic</vt:lpstr>
      <vt:lpstr>Ionic</vt:lpstr>
      <vt:lpstr>Ionic</vt:lpstr>
      <vt:lpstr>Ionic</vt:lpstr>
      <vt:lpstr>Ionic</vt:lpstr>
      <vt:lpstr>Ionic</vt:lpstr>
      <vt:lpstr>Ionic</vt:lpstr>
      <vt:lpstr>Ionic</vt:lpstr>
      <vt:lpstr>Restons en contact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Lionel Cabon</dc:creator>
  <cp:lastModifiedBy>Hsain,Hamza,VEVEY,GLOBE-DSU-Digital Comm &amp; CRM Sol</cp:lastModifiedBy>
  <cp:revision>229</cp:revision>
  <cp:lastPrinted>2016-06-02T13:57:38Z</cp:lastPrinted>
  <dcterms:created xsi:type="dcterms:W3CDTF">2016-05-24T09:08:55Z</dcterms:created>
  <dcterms:modified xsi:type="dcterms:W3CDTF">2021-01-31T22:14:30Z</dcterms:modified>
</cp:coreProperties>
</file>